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44"/>
  </p:notesMasterIdLst>
  <p:handoutMasterIdLst>
    <p:handoutMasterId r:id="rId45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81" r:id="rId11"/>
    <p:sldId id="486" r:id="rId12"/>
    <p:sldId id="482" r:id="rId13"/>
    <p:sldId id="484" r:id="rId14"/>
    <p:sldId id="485" r:id="rId15"/>
    <p:sldId id="487" r:id="rId16"/>
    <p:sldId id="488" r:id="rId17"/>
    <p:sldId id="489" r:id="rId18"/>
    <p:sldId id="490" r:id="rId19"/>
    <p:sldId id="491" r:id="rId20"/>
    <p:sldId id="498" r:id="rId21"/>
    <p:sldId id="492" r:id="rId22"/>
    <p:sldId id="493" r:id="rId23"/>
    <p:sldId id="510" r:id="rId24"/>
    <p:sldId id="494" r:id="rId25"/>
    <p:sldId id="495" r:id="rId26"/>
    <p:sldId id="496" r:id="rId27"/>
    <p:sldId id="497" r:id="rId28"/>
    <p:sldId id="499" r:id="rId29"/>
    <p:sldId id="500" r:id="rId30"/>
    <p:sldId id="501" r:id="rId31"/>
    <p:sldId id="502" r:id="rId32"/>
    <p:sldId id="509" r:id="rId33"/>
    <p:sldId id="503" r:id="rId34"/>
    <p:sldId id="504" r:id="rId35"/>
    <p:sldId id="505" r:id="rId36"/>
    <p:sldId id="507" r:id="rId37"/>
    <p:sldId id="506" r:id="rId38"/>
    <p:sldId id="508" r:id="rId39"/>
    <p:sldId id="511" r:id="rId40"/>
    <p:sldId id="512" r:id="rId41"/>
    <p:sldId id="371" r:id="rId42"/>
    <p:sldId id="405" r:id="rId4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81"/>
            <p14:sldId id="486"/>
            <p14:sldId id="482"/>
            <p14:sldId id="484"/>
            <p14:sldId id="485"/>
            <p14:sldId id="487"/>
            <p14:sldId id="488"/>
            <p14:sldId id="489"/>
            <p14:sldId id="490"/>
            <p14:sldId id="491"/>
            <p14:sldId id="498"/>
            <p14:sldId id="492"/>
            <p14:sldId id="493"/>
            <p14:sldId id="510"/>
            <p14:sldId id="494"/>
            <p14:sldId id="495"/>
            <p14:sldId id="496"/>
            <p14:sldId id="497"/>
            <p14:sldId id="499"/>
            <p14:sldId id="500"/>
            <p14:sldId id="501"/>
            <p14:sldId id="502"/>
            <p14:sldId id="509"/>
            <p14:sldId id="503"/>
            <p14:sldId id="504"/>
            <p14:sldId id="505"/>
            <p14:sldId id="507"/>
            <p14:sldId id="506"/>
            <p14:sldId id="508"/>
            <p14:sldId id="511"/>
            <p14:sldId id="512"/>
            <p14:sldId id="371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24" autoAdjust="0"/>
  </p:normalViewPr>
  <p:slideViewPr>
    <p:cSldViewPr>
      <p:cViewPr>
        <p:scale>
          <a:sx n="120" d="100"/>
          <a:sy n="120" d="100"/>
        </p:scale>
        <p:origin x="220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2017. 7. 17.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82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914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63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29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63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70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8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53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31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9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94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936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 | Inversion of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Without 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의존성을 낮추는 방법은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앞 절 코드에서는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생성을 결정한 반면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유연성이 떨어짐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객체를 입력받아 사용함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코드변경 없이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변경 가능한 장점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1102088" y="5940376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40376"/>
            <a:ext cx="1784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 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8" y="3561003"/>
            <a:ext cx="3060700" cy="2324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62" y="2773603"/>
            <a:ext cx="3581400" cy="3111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32040" y="4052104"/>
            <a:ext cx="3148704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02031" y="4137165"/>
            <a:ext cx="2233865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0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7591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F/W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내 객체 주입은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설정을 사용하여 객체의 의존성을 제어함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5" y="2699045"/>
            <a:ext cx="4283270" cy="17281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8" y="4678043"/>
            <a:ext cx="4287337" cy="14853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883925" y="589956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329" y="3412950"/>
            <a:ext cx="4027330" cy="801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95869" y="421534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371" y="4929178"/>
            <a:ext cx="3827287" cy="624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21263"/>
            <a:ext cx="4248472" cy="1216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17279"/>
            <a:ext cx="4259492" cy="171818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096775" y="4664254"/>
            <a:ext cx="3878734" cy="773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4948" y="3391927"/>
            <a:ext cx="4100560" cy="429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23719" y="3833550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17732" y="5889721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947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4641289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4641645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/>
              <a:t>Setter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98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의존성 주입은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 파일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사용할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58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생성자를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36458"/>
            <a:ext cx="2983740" cy="1071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3418060" cy="155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324204"/>
            <a:ext cx="3448837" cy="896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4418189"/>
            <a:ext cx="3456383" cy="64492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872067" y="421455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40867" y="5135653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생성자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3" idx="1"/>
            <a:endCxn id="4" idx="3"/>
          </p:cNvCxnSpPr>
          <p:nvPr/>
        </p:nvCxnSpPr>
        <p:spPr>
          <a:xfrm rot="10800000" flipV="1">
            <a:off x="4317652" y="2672000"/>
            <a:ext cx="902420" cy="67226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/>
          <p:cNvCxnSpPr>
            <a:stCxn id="8" idx="1"/>
            <a:endCxn id="4" idx="3"/>
          </p:cNvCxnSpPr>
          <p:nvPr/>
        </p:nvCxnSpPr>
        <p:spPr>
          <a:xfrm rot="10800000">
            <a:off x="4317653" y="3344267"/>
            <a:ext cx="902419" cy="139638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5" idx="1"/>
            <a:endCxn id="4" idx="3"/>
          </p:cNvCxnSpPr>
          <p:nvPr/>
        </p:nvCxnSpPr>
        <p:spPr>
          <a:xfrm rot="10800000">
            <a:off x="4317653" y="3344266"/>
            <a:ext cx="902419" cy="4283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40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Setter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27019" y="432079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78045" y="5033602"/>
            <a:ext cx="173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Setter</a:t>
            </a:r>
            <a:r>
              <a:rPr kumimoji="1" lang="ko-KR" altLang="en-US" sz="1200" dirty="0" smtClean="0"/>
              <a:t>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6" idx="1"/>
            <a:endCxn id="21" idx="3"/>
          </p:cNvCxnSpPr>
          <p:nvPr/>
        </p:nvCxnSpPr>
        <p:spPr>
          <a:xfrm rot="10800000" flipV="1">
            <a:off x="4317651" y="2685466"/>
            <a:ext cx="886314" cy="6441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13" idx="1"/>
            <a:endCxn id="21" idx="3"/>
          </p:cNvCxnSpPr>
          <p:nvPr/>
        </p:nvCxnSpPr>
        <p:spPr>
          <a:xfrm rot="10800000">
            <a:off x="4317651" y="3329605"/>
            <a:ext cx="886314" cy="769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2215193"/>
            <a:ext cx="3722165" cy="9405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3309523"/>
            <a:ext cx="3722165" cy="1579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550666" y="3620095"/>
            <a:ext cx="2636602" cy="14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06733" y="4288961"/>
            <a:ext cx="2247134" cy="47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6" y="2348485"/>
            <a:ext cx="3380595" cy="19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9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사용하여 객체 간 의존성을 설정 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660121"/>
            <a:ext cx="3708143" cy="1829568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292206" y="4533610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429520"/>
            <a:ext cx="3708143" cy="1866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95364"/>
            <a:ext cx="3988446" cy="206727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4652539" y="452110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annotation </a:t>
            </a:r>
            <a:r>
              <a:rPr kumimoji="1" lang="ko-KR" altLang="en-US" sz="1200" dirty="0" smtClean="0"/>
              <a:t>설정</a:t>
            </a:r>
            <a:endParaRPr kumimoji="1"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4830440" y="3328400"/>
            <a:ext cx="1578827" cy="181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04048" y="2675746"/>
            <a:ext cx="3174752" cy="148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04047" y="3022879"/>
            <a:ext cx="3547285" cy="241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8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7" y="2564904"/>
            <a:ext cx="4267283" cy="1223418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정의된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객체가 다수인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어느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매핑할까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?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@Qualifier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지정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98"/>
          <a:stretch/>
        </p:blipFill>
        <p:spPr>
          <a:xfrm>
            <a:off x="5083495" y="2795505"/>
            <a:ext cx="3708143" cy="1209385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5110368" y="40541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2564904"/>
            <a:ext cx="3708143" cy="18668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344080" y="3897404"/>
            <a:ext cx="208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다수의 </a:t>
            </a:r>
            <a:r>
              <a:rPr kumimoji="1" lang="en-US" altLang="ko-KR" sz="1200" dirty="0" smtClean="0"/>
              <a:t>Tire </a:t>
            </a:r>
            <a:r>
              <a:rPr kumimoji="1" lang="ko-KR" altLang="en-US" sz="1200" dirty="0" smtClean="0"/>
              <a:t>가 있는</a:t>
            </a: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xml</a:t>
            </a:r>
            <a:endParaRPr kumimoji="1"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07404" y="2564904"/>
            <a:ext cx="4250266" cy="357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40796" y="3565384"/>
            <a:ext cx="2120693" cy="23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꺾인 연결선[E] 20"/>
          <p:cNvCxnSpPr>
            <a:stCxn id="18" idx="3"/>
            <a:endCxn id="20" idx="1"/>
          </p:cNvCxnSpPr>
          <p:nvPr/>
        </p:nvCxnSpPr>
        <p:spPr>
          <a:xfrm>
            <a:off x="4557670" y="2743452"/>
            <a:ext cx="983126" cy="9399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/>
          <p:nvPr/>
        </p:nvSpPr>
        <p:spPr>
          <a:xfrm>
            <a:off x="7737487" y="3452584"/>
            <a:ext cx="9781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smtClean="0"/>
              <a:t>No Unique</a:t>
            </a:r>
          </a:p>
          <a:p>
            <a:pPr algn="ctr"/>
            <a:r>
              <a:rPr kumimoji="1" lang="ko-KR" altLang="en-US" sz="1200" b="1" dirty="0" smtClean="0">
                <a:solidFill>
                  <a:srgbClr val="FF0000"/>
                </a:solidFill>
              </a:rPr>
              <a:t>에러발생</a:t>
            </a:r>
            <a:endParaRPr kumimoji="1"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4484877"/>
            <a:ext cx="2463800" cy="762000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5009378" y="5262098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Qualifier</a:t>
            </a:r>
            <a:r>
              <a:rPr kumimoji="1" lang="ko-KR" altLang="en-US" sz="1200" dirty="0" smtClean="0"/>
              <a:t> 추가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18" idx="3"/>
            <a:endCxn id="32" idx="1"/>
          </p:cNvCxnSpPr>
          <p:nvPr/>
        </p:nvCxnSpPr>
        <p:spPr>
          <a:xfrm>
            <a:off x="4557670" y="2743452"/>
            <a:ext cx="525825" cy="212242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7452320" y="4898063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5656432"/>
            <a:ext cx="2679700" cy="457200"/>
          </a:xfrm>
          <a:prstGeom prst="rect">
            <a:avLst/>
          </a:prstGeom>
        </p:spPr>
      </p:pic>
      <p:sp>
        <p:nvSpPr>
          <p:cNvPr id="55" name="텍스트 상자 54"/>
          <p:cNvSpPr txBox="1"/>
          <p:nvPr/>
        </p:nvSpPr>
        <p:spPr>
          <a:xfrm>
            <a:off x="5046773" y="6131902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Resource </a:t>
            </a:r>
            <a:r>
              <a:rPr kumimoji="1" lang="ko-KR" altLang="en-US" sz="1000" dirty="0" smtClean="0"/>
              <a:t>로도 </a:t>
            </a:r>
            <a:r>
              <a:rPr kumimoji="1" lang="en-US" altLang="ko-KR" sz="1000" dirty="0" smtClean="0"/>
              <a:t>Bean </a:t>
            </a:r>
            <a:r>
              <a:rPr kumimoji="1" lang="ko-KR" altLang="en-US" sz="1000" dirty="0" smtClean="0"/>
              <a:t>매핑 가능</a:t>
            </a:r>
            <a:endParaRPr kumimoji="1" lang="ko-KR" altLang="en-US" sz="1000" dirty="0"/>
          </a:p>
        </p:txBody>
      </p:sp>
      <p:sp>
        <p:nvSpPr>
          <p:cNvPr id="61" name="텍스트 상자 60"/>
          <p:cNvSpPr txBox="1"/>
          <p:nvPr/>
        </p:nvSpPr>
        <p:spPr>
          <a:xfrm>
            <a:off x="7884368" y="5651967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6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필수로 설정되어야 할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@Required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 설정 가능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(Setter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메소드 앞에 선언될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설정하지 않았을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빈 생성 시 예외를 발생시킴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85815"/>
            <a:ext cx="3365500" cy="1536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29" y="3787515"/>
            <a:ext cx="4191000" cy="635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064"/>
            <a:ext cx="9144000" cy="4739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37537" y="3594834"/>
            <a:ext cx="912471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16262" y="3988080"/>
            <a:ext cx="3700154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705778" y="4453595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</a:t>
            </a:r>
            <a:r>
              <a:rPr kumimoji="1" lang="ko-KR" altLang="en-US" sz="1200" dirty="0" smtClean="0"/>
              <a:t> 에</a:t>
            </a:r>
            <a:r>
              <a:rPr kumimoji="1" lang="en-US" altLang="ko-KR" sz="1200" dirty="0" smtClean="0"/>
              <a:t> Required </a:t>
            </a:r>
            <a:r>
              <a:rPr kumimoji="1" lang="ko-KR" altLang="en-US" sz="1200" dirty="0" smtClean="0"/>
              <a:t>지정</a:t>
            </a:r>
            <a:endParaRPr kumimoji="1" lang="ko-KR" altLang="en-US" sz="12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05778" y="5494995"/>
            <a:ext cx="4211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Property </a:t>
            </a:r>
            <a:r>
              <a:rPr kumimoji="1" lang="ko-KR" altLang="en-US" sz="1200" dirty="0" smtClean="0"/>
              <a:t>미 지정 시 </a:t>
            </a:r>
            <a:r>
              <a:rPr kumimoji="1" lang="en-US" altLang="ko-KR" sz="1200" dirty="0" smtClean="0"/>
              <a:t>”</a:t>
            </a:r>
            <a:r>
              <a:rPr kumimoji="1" lang="en-US" altLang="ko-KR" sz="1200" dirty="0" err="1" smtClean="0"/>
              <a:t>BeanInitializationException</a:t>
            </a:r>
            <a:r>
              <a:rPr kumimoji="1" lang="en-US" altLang="ko-KR" sz="1200" dirty="0" smtClean="0"/>
              <a:t>” </a:t>
            </a:r>
            <a:r>
              <a:rPr kumimoji="1" lang="ko-KR" altLang="en-US" sz="1200" dirty="0" smtClean="0"/>
              <a:t>발생</a:t>
            </a:r>
            <a:endParaRPr kumimoji="1" lang="ko-KR" altLang="en-US" sz="1200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1259632" y="5751465"/>
            <a:ext cx="4450257" cy="524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 smtClean="0"/>
              <a:t>※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err="1" smtClean="0"/>
              <a:t>RequiredAnnotationBeanPostProcessor</a:t>
            </a:r>
            <a:r>
              <a:rPr kumimoji="1" lang="en-US" altLang="ko-KR" sz="1000" dirty="0" smtClean="0"/>
              <a:t> </a:t>
            </a:r>
            <a:r>
              <a:rPr kumimoji="1" lang="ko-KR" altLang="en-US" sz="1000" dirty="0" smtClean="0"/>
              <a:t>클래스가 </a:t>
            </a:r>
            <a:r>
              <a:rPr kumimoji="1" lang="en-US" altLang="ko-KR" sz="1000" dirty="0" smtClean="0"/>
              <a:t>@Required</a:t>
            </a:r>
            <a:r>
              <a:rPr kumimoji="1" lang="ko-KR" altLang="en-US" sz="1000" dirty="0" smtClean="0"/>
              <a:t> 설정되어 </a:t>
            </a:r>
            <a:r>
              <a:rPr kumimoji="1" lang="en-US" altLang="ko-KR" sz="1000" dirty="0" smtClean="0"/>
              <a:t/>
            </a:r>
            <a:br>
              <a:rPr kumimoji="1" lang="en-US" altLang="ko-KR" sz="1000" dirty="0" smtClean="0"/>
            </a:br>
            <a:r>
              <a:rPr kumimoji="1" lang="ko-KR" altLang="en-US" sz="1000" dirty="0" smtClean="0"/>
              <a:t>   있는 프로퍼티의 값이 설정되어 있는지 검사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10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@Resource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두 객체 사이에 의존성을 연결해 주는 역할은 동일함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검색 순서와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Name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지칭하는 매체가 다름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03360"/>
              </p:ext>
            </p:extLst>
          </p:nvPr>
        </p:nvGraphicFramePr>
        <p:xfrm>
          <a:off x="1545972" y="2459624"/>
          <a:ext cx="7128792" cy="26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909"/>
                <a:gridCol w="2171437"/>
                <a:gridCol w="2069223"/>
                <a:gridCol w="206922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@Resource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@Inject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제공자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Framework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표준 </a:t>
                      </a:r>
                      <a:r>
                        <a:rPr lang="en-US" altLang="ko-KR" sz="1000" dirty="0" smtClean="0"/>
                        <a:t>Java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자바에서 지원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소속패키지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Org.springframework.beans.factory.annotation.Autowired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Javax.annotation.Resource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javax.inject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Bean</a:t>
                      </a:r>
                      <a:r>
                        <a:rPr lang="ko-KR" altLang="en-US" sz="1000" b="1" dirty="0" smtClean="0"/>
                        <a:t> 검색순서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err="1" smtClean="0"/>
                        <a:t>byType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 -&gt; </a:t>
                      </a:r>
                      <a:r>
                        <a:rPr lang="en-US" altLang="ko-KR" sz="1000" baseline="0" dirty="0" err="1" smtClean="0">
                          <a:sym typeface="Wingdings"/>
                        </a:rPr>
                        <a:t>byName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byName</a:t>
                      </a:r>
                      <a:r>
                        <a:rPr lang="en-US" altLang="ko-KR" sz="1000" dirty="0" smtClean="0"/>
                        <a:t> -&gt;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byType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err="1" smtClean="0"/>
                        <a:t>byType</a:t>
                      </a:r>
                      <a:r>
                        <a:rPr lang="en-US" altLang="ko-KR" sz="1000" baseline="0" dirty="0" smtClean="0"/>
                        <a:t> -&gt; </a:t>
                      </a:r>
                      <a:r>
                        <a:rPr lang="en-US" altLang="ko-KR" sz="1000" baseline="0" dirty="0" err="1" smtClean="0"/>
                        <a:t>byName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특이사항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@Qualifier(“”)</a:t>
                      </a:r>
                      <a:r>
                        <a:rPr lang="ko-KR" altLang="en-US" sz="1000" dirty="0" smtClean="0"/>
                        <a:t> 협업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@Qualifier(“tire-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Name attribute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@Resource(name=“tire-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@Named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95" y="5517232"/>
            <a:ext cx="4153297" cy="6480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876256" y="4941168"/>
            <a:ext cx="0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5724128" y="6432698"/>
            <a:ext cx="2473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</a:t>
            </a:r>
            <a:r>
              <a:rPr kumimoji="1" lang="ko-KR" altLang="en-US" sz="1000" dirty="0" smtClean="0"/>
              <a:t>참고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/>
              <a:t>https://</a:t>
            </a:r>
            <a:r>
              <a:rPr kumimoji="1" lang="en-US" altLang="ko-KR" sz="1000" dirty="0" err="1"/>
              <a:t>blog.outsider.ne.kr</a:t>
            </a:r>
            <a:r>
              <a:rPr kumimoji="1" lang="en-US" altLang="ko-KR" sz="1000" dirty="0"/>
              <a:t>/785</a:t>
            </a:r>
            <a:endParaRPr kumimoji="1" lang="ko-KR" altLang="en-US" sz="1000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35496" y="5157192"/>
            <a:ext cx="433484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000" dirty="0" err="1" smtClean="0"/>
              <a:t>byType</a:t>
            </a:r>
            <a:r>
              <a:rPr kumimoji="1" lang="en-US" altLang="ko-KR" sz="1000" dirty="0" smtClean="0"/>
              <a:t> : </a:t>
            </a:r>
            <a:r>
              <a:rPr kumimoji="1" lang="ko-KR" altLang="en-US" sz="1000" dirty="0" smtClean="0"/>
              <a:t>속성의 타입과 </a:t>
            </a:r>
            <a:r>
              <a:rPr kumimoji="1" lang="en-US" altLang="ko-KR" sz="1000" dirty="0" smtClean="0"/>
              <a:t>Bean </a:t>
            </a:r>
            <a:r>
              <a:rPr kumimoji="1" lang="ko-KR" altLang="en-US" sz="1000" dirty="0" smtClean="0"/>
              <a:t>의 타입이 동일한 빈을 찾아서 매핑함</a:t>
            </a:r>
            <a:endParaRPr kumimoji="1"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000" dirty="0" err="1" smtClean="0"/>
              <a:t>byName</a:t>
            </a:r>
            <a:r>
              <a:rPr kumimoji="1" lang="en-US" altLang="ko-KR" sz="1000" dirty="0" smtClean="0"/>
              <a:t> : </a:t>
            </a:r>
            <a:r>
              <a:rPr kumimoji="1" lang="ko-KR" altLang="en-US" sz="1000" dirty="0" smtClean="0"/>
              <a:t>속성의 이름과 </a:t>
            </a:r>
            <a:r>
              <a:rPr kumimoji="1" lang="en-US" altLang="ko-KR" sz="1000" dirty="0" smtClean="0"/>
              <a:t>Bean </a:t>
            </a:r>
            <a:r>
              <a:rPr kumimoji="1" lang="ko-KR" altLang="en-US" sz="1000" dirty="0" smtClean="0"/>
              <a:t>의 이름이 동일한 빈을 찾아서 매핑함</a:t>
            </a:r>
            <a:endParaRPr kumimoji="1"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000" dirty="0" smtClean="0"/>
              <a:t>constructor :</a:t>
            </a:r>
            <a:r>
              <a:rPr kumimoji="1" lang="ko-KR" altLang="en-US" sz="1000" dirty="0" smtClean="0"/>
              <a:t> 생성자의 파라미터 타입과 동일한 타입의 빈을 찾아서 </a:t>
            </a:r>
            <a:r>
              <a:rPr kumimoji="1" lang="en-US" altLang="ko-KR" sz="1000" dirty="0" smtClean="0"/>
              <a:t/>
            </a:r>
            <a:br>
              <a:rPr kumimoji="1" lang="en-US" altLang="ko-KR" sz="1000" dirty="0" smtClean="0"/>
            </a:br>
            <a:r>
              <a:rPr kumimoji="1" lang="ko-KR" altLang="en-US" sz="1000" dirty="0" smtClean="0"/>
              <a:t>                  생성자 파라미터에 매핑</a:t>
            </a:r>
            <a:endParaRPr kumimoji="1"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000" dirty="0" err="1" smtClean="0"/>
              <a:t>autodetect</a:t>
            </a:r>
            <a:r>
              <a:rPr kumimoji="1" lang="en-US" altLang="ko-KR" sz="1000" dirty="0" smtClean="0"/>
              <a:t> : constructor </a:t>
            </a:r>
            <a:r>
              <a:rPr kumimoji="1" lang="ko-KR" altLang="en-US" sz="1000" dirty="0" smtClean="0"/>
              <a:t>방식 적용 후 실패한 경우에 </a:t>
            </a:r>
            <a:r>
              <a:rPr kumimoji="1" lang="en-US" altLang="ko-KR" sz="1000" dirty="0" err="1" smtClean="0"/>
              <a:t>byType</a:t>
            </a:r>
            <a:r>
              <a:rPr kumimoji="1" lang="en-US" altLang="ko-KR" sz="1000" dirty="0" smtClean="0"/>
              <a:t> </a:t>
            </a:r>
            <a:r>
              <a:rPr kumimoji="1" lang="ko-KR" altLang="en-US" sz="1000" dirty="0" smtClean="0"/>
              <a:t>을 적용</a:t>
            </a:r>
            <a:endParaRPr kumimoji="1"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91566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Scope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생성 방식과 적용 범위가 용도에 따라 다르게 설정할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아래는 하나의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정의에 대해 적용 가능한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Scope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설명함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&lt;bean id=“tire-</a:t>
            </a: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  <a:sym typeface="Wingdings"/>
              </a:rPr>
              <a:t>korea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class=“</a:t>
            </a:r>
            <a:r>
              <a:rPr lang="mr-IN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…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</a:t>
            </a:r>
            <a:r>
              <a:rPr lang="en-US" altLang="ko-KR" sz="1200" u="sng" spc="-2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scope=“prototype”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/&gt;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으로 설정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가능</a:t>
            </a:r>
            <a:endParaRPr lang="en-US" altLang="ko-KR" sz="12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43342"/>
              </p:ext>
            </p:extLst>
          </p:nvPr>
        </p:nvGraphicFramePr>
        <p:xfrm>
          <a:off x="1475656" y="2786455"/>
          <a:ext cx="6408712" cy="319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058"/>
                <a:gridCol w="5088654"/>
              </a:tblGrid>
              <a:tr h="217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Scope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singleton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IoC</a:t>
                      </a:r>
                      <a:r>
                        <a:rPr lang="en-US" altLang="ko-KR" sz="1000" dirty="0" smtClean="0"/>
                        <a:t> Container </a:t>
                      </a:r>
                      <a:r>
                        <a:rPr lang="ko-KR" altLang="en-US" sz="1000" dirty="0" smtClean="0"/>
                        <a:t>내에 단 하나의 객체만 생성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b="1" u="sng" dirty="0" smtClean="0"/>
                        <a:t>기본값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prototype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다수의 객체가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prototype bean </a:t>
                      </a:r>
                      <a:r>
                        <a:rPr lang="ko-KR" altLang="en-US" sz="1000" baseline="0" dirty="0" smtClean="0"/>
                        <a:t>의 생명주기를 관리하지 않음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</a:t>
                      </a:r>
                      <a:r>
                        <a:rPr lang="ko-KR" altLang="en-US" sz="1000" baseline="0" dirty="0" smtClean="0">
                          <a:sym typeface="Wingdings"/>
                        </a:rPr>
                        <a:t> </a:t>
                      </a:r>
                      <a:r>
                        <a:rPr lang="en-US" altLang="ko-KR" sz="1000" baseline="0" dirty="0" smtClean="0"/>
                        <a:t>destruction</a:t>
                      </a:r>
                      <a:r>
                        <a:rPr lang="ko-KR" altLang="en-US" sz="1000" baseline="0" dirty="0" smtClean="0"/>
                        <a:t>과 생명주기 관련 </a:t>
                      </a:r>
                      <a:r>
                        <a:rPr lang="en-US" altLang="ko-KR" sz="1000" baseline="0" dirty="0" smtClean="0"/>
                        <a:t>callback method</a:t>
                      </a:r>
                      <a:r>
                        <a:rPr lang="ko-KR" altLang="en-US" sz="1000" baseline="0" dirty="0" smtClean="0"/>
                        <a:t>를 호출하지 않음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request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ko-KR" altLang="en-US" sz="1000" baseline="0" dirty="0" smtClean="0"/>
                        <a:t>생명 주기 안에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HTTP Request </a:t>
                      </a:r>
                      <a:r>
                        <a:rPr lang="ko-KR" altLang="en-US" sz="1000" baseline="0" dirty="0" smtClean="0"/>
                        <a:t>처리가 완료되었을 때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Bean </a:t>
                      </a:r>
                      <a:r>
                        <a:rPr lang="ko-KR" altLang="en-US" sz="1000" baseline="0" dirty="0" smtClean="0"/>
                        <a:t>소멸 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session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주기 안에 하나의 객체만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이 폐기될 때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이 소멸됨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globa</a:t>
                      </a:r>
                      <a:r>
                        <a:rPr lang="en-US" altLang="ko-KR" sz="1000" b="1" baseline="0" dirty="0" smtClean="0"/>
                        <a:t>l session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global HTTP Session </a:t>
                      </a:r>
                      <a:r>
                        <a:rPr lang="ko-KR" altLang="en-US" sz="1000" baseline="0" dirty="0" smtClean="0"/>
                        <a:t>의 생명주기 안에 단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Portlet Context </a:t>
                      </a:r>
                      <a:r>
                        <a:rPr lang="ko-KR" altLang="en-US" sz="1000" baseline="0" dirty="0" smtClean="0"/>
                        <a:t>에서 사용할 수 있음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텍스트 상자 7"/>
          <p:cNvSpPr txBox="1"/>
          <p:nvPr/>
        </p:nvSpPr>
        <p:spPr>
          <a:xfrm>
            <a:off x="1475656" y="590230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Scope </a:t>
            </a:r>
            <a:r>
              <a:rPr kumimoji="1" lang="ko-KR" altLang="en-US" sz="1200" dirty="0" smtClean="0"/>
              <a:t>별 설명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803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Spring Framework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240954" y="2111082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240954" y="2789014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Java Configuration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240954" y="3466946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More Things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Depends On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생성되는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들 사이에 의존성을 부여하기 위해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“’depends-on”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속성을 부여함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사용하기 위해 필요한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들을 명시적으로 강제하기 위해 사용됨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의존성을 부여하면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들의 상호 관계성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(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초기화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소멸되는 순서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)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를 인지하고 있어야 하기에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     특별한 상황에서만 사용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683568" y="5053865"/>
            <a:ext cx="4275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en-US" altLang="ko-KR" sz="1200" dirty="0" err="1" smtClean="0"/>
              <a:t>beanOne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은 </a:t>
            </a:r>
            <a:r>
              <a:rPr kumimoji="1" lang="en-US" altLang="ko-KR" sz="1200" dirty="0" smtClean="0"/>
              <a:t>manager </a:t>
            </a:r>
            <a:r>
              <a:rPr kumimoji="1" lang="ko-KR" altLang="en-US" sz="1200" dirty="0" smtClean="0"/>
              <a:t>와 </a:t>
            </a:r>
            <a:r>
              <a:rPr kumimoji="1" lang="en-US" altLang="ko-KR" sz="1200" dirty="0" err="1" smtClean="0"/>
              <a:t>accountDao</a:t>
            </a:r>
            <a:r>
              <a:rPr kumimoji="1" lang="en-US" altLang="ko-KR" sz="1200" dirty="0" smtClean="0"/>
              <a:t> Bean </a:t>
            </a:r>
            <a:r>
              <a:rPr kumimoji="1" lang="ko-KR" altLang="en-US" sz="1200" dirty="0" smtClean="0"/>
              <a:t>들을 의존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1008"/>
            <a:ext cx="77724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9"/>
          <p:cNvSpPr txBox="1"/>
          <p:nvPr/>
        </p:nvSpPr>
        <p:spPr>
          <a:xfrm>
            <a:off x="1256251" y="2879359"/>
            <a:ext cx="785225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BeanOne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이 생성되기 위해서는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”Manager”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AccountDao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가 먼저 생성되어야 함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416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Lazily-Instantiated Beans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시작 시 모든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들을 선 객체화 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선객체화는 잘못된 설정을 미리 확인할 수 있으므로 일반적으로 좋은 방식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 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중 선객체화를 원하지 않는 경우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늦은 객체화 방식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(Lazy Initialized)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설정할 수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처음으로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이 필요로 할 때에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객체를 생성함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8" y="3501008"/>
            <a:ext cx="8122676" cy="7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691473" y="3524217"/>
            <a:ext cx="1857103" cy="235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705778" y="4240811"/>
            <a:ext cx="2941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늦은 초기화 </a:t>
            </a:r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과 선객체화 </a:t>
            </a:r>
            <a:r>
              <a:rPr kumimoji="1" lang="en-US" altLang="ko-KR" sz="1200" dirty="0" smtClean="0"/>
              <a:t>Bean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21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Container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자신이 관리하는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Life Cycle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관리함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 캐치하여 외부로 알려주는 메커니즘을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3467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74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가지 방식으로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이벤트를 캐지할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(Annotation, Interface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구현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7591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27947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Annotation </a:t>
            </a:r>
            <a:r>
              <a:rPr kumimoji="1" lang="ko-KR" altLang="en-US" sz="1200" dirty="0" smtClean="0"/>
              <a:t>방식</a:t>
            </a:r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41289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641645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내 </a:t>
            </a:r>
            <a:r>
              <a:rPr kumimoji="1" lang="en-US" altLang="ko-KR" sz="1200" dirty="0" err="1" smtClean="0"/>
              <a:t>init</a:t>
            </a:r>
            <a:r>
              <a:rPr kumimoji="1" lang="en-US" altLang="ko-KR" sz="1200" dirty="0" smtClean="0"/>
              <a:t>, destroy </a:t>
            </a:r>
            <a:r>
              <a:rPr kumimoji="1" lang="ko-KR" altLang="en-US" sz="1200" dirty="0" smtClean="0"/>
              <a:t>정의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970388"/>
            <a:ext cx="3276600" cy="180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45" y="3218057"/>
            <a:ext cx="3200400" cy="850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5" y="4368433"/>
            <a:ext cx="3187700" cy="144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316526"/>
            <a:ext cx="3467100" cy="3683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691680" y="2358153"/>
            <a:ext cx="3890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Destroy </a:t>
            </a:r>
            <a:r>
              <a:rPr kumimoji="1" lang="ko-KR" altLang="en-US" sz="1000" dirty="0" smtClean="0"/>
              <a:t>이벤트는 </a:t>
            </a:r>
            <a:r>
              <a:rPr kumimoji="1" lang="en-US" altLang="ko-KR" sz="1000" dirty="0" smtClean="0"/>
              <a:t>scope </a:t>
            </a:r>
            <a:r>
              <a:rPr kumimoji="1" lang="ko-KR" altLang="en-US" sz="1000" dirty="0" smtClean="0"/>
              <a:t>가</a:t>
            </a:r>
            <a:r>
              <a:rPr kumimoji="1" lang="en-US" altLang="ko-KR" sz="1000" dirty="0" smtClean="0"/>
              <a:t> prototype </a:t>
            </a:r>
            <a:r>
              <a:rPr kumimoji="1" lang="ko-KR" altLang="en-US" sz="1000" dirty="0" smtClean="0"/>
              <a:t>인 경우에는 처리 불가</a:t>
            </a:r>
            <a:endParaRPr kumimoji="1" lang="ko-KR" altLang="en-US" sz="10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1285280" y="6379820"/>
            <a:ext cx="3889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Interface </a:t>
            </a:r>
            <a:r>
              <a:rPr kumimoji="1" lang="ko-KR" altLang="en-US" sz="1000" dirty="0" smtClean="0"/>
              <a:t>구현은 코드 의존성이 발생하므로 잘 사용되지 않음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089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Context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확장한 것으로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 외 추가 기능을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256251" y="5193445"/>
            <a:ext cx="785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Bean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클라이언트가 요청할 때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생성하는 역할만 수행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어플리케이션에서 공유되는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Flow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를 구성하기 위해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미리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                       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환경구성에 관련된 오류를 미리 검출하는 효과도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89707"/>
              </p:ext>
            </p:extLst>
          </p:nvPr>
        </p:nvGraphicFramePr>
        <p:xfrm>
          <a:off x="1475656" y="2123055"/>
          <a:ext cx="6840759" cy="310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253"/>
                <a:gridCol w="2280253"/>
                <a:gridCol w="2280253"/>
              </a:tblGrid>
              <a:tr h="23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Feature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BeanFactory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ApplicationContext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생성 및 </a:t>
                      </a:r>
                      <a:r>
                        <a:rPr lang="en-US" altLang="ko-KR" sz="1000" baseline="0" dirty="0" smtClean="0"/>
                        <a:t>Lifecycle </a:t>
                      </a:r>
                      <a:r>
                        <a:rPr lang="ko-KR" altLang="en-US" sz="1000" baseline="0" dirty="0" smtClean="0"/>
                        <a:t>관리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Lazy-Loading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Pre-Loading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BeanPostProcessor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@Required,</a:t>
                      </a:r>
                      <a:r>
                        <a:rPr lang="en-US" altLang="ko-KR" sz="1000" baseline="0" dirty="0" smtClean="0"/>
                        <a:t> @</a:t>
                      </a:r>
                      <a:r>
                        <a:rPr lang="en-US" altLang="ko-KR" sz="1000" baseline="0" dirty="0" err="1" smtClean="0"/>
                        <a:t>Autowired</a:t>
                      </a:r>
                      <a:r>
                        <a:rPr lang="en-US" altLang="ko-KR" sz="1000" baseline="0" dirty="0" smtClean="0"/>
                        <a:t>, @Resource,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@Controller </a:t>
                      </a:r>
                      <a:r>
                        <a:rPr lang="ko-KR" altLang="en-US" sz="1000" baseline="0" dirty="0" smtClean="0"/>
                        <a:t>등 지원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BeanFactoryPostProcessor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스프링 설정의 메타정보를 만든 후 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회 호출됨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국제화를 위한 메세지 소스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(i18n)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처리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</a:t>
                      </a:r>
                      <a:r>
                        <a:rPr lang="en-US" altLang="ko-KR" sz="1000" dirty="0" smtClean="0"/>
                        <a:t>),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ApplicationListener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이벤트수신자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aseline="0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ApplicationEventPublisherAware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이벤트발신자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16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endParaRPr lang="en-US" altLang="ko-KR" sz="40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2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설정 방식의 변화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724941"/>
              </p:ext>
            </p:extLst>
          </p:nvPr>
        </p:nvGraphicFramePr>
        <p:xfrm>
          <a:off x="1619672" y="3052800"/>
          <a:ext cx="6840759" cy="2983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3840426"/>
                <a:gridCol w="2280253"/>
              </a:tblGrid>
              <a:tr h="203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Version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키워드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341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1.X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&lt;bean</a:t>
                      </a:r>
                      <a:r>
                        <a:rPr lang="en-US" altLang="ko-KR" sz="1000" baseline="0" dirty="0" smtClean="0"/>
                        <a:t> /&gt; </a:t>
                      </a:r>
                      <a:r>
                        <a:rPr lang="ko-KR" altLang="en-US" sz="1000" baseline="0" dirty="0" smtClean="0"/>
                        <a:t>으로 시작해서 </a:t>
                      </a:r>
                      <a:r>
                        <a:rPr lang="en-US" altLang="ko-KR" sz="1000" baseline="0" dirty="0" smtClean="0"/>
                        <a:t>&lt;bean /&gt; </a:t>
                      </a:r>
                      <a:r>
                        <a:rPr lang="ko-KR" altLang="en-US" sz="1000" baseline="0" dirty="0" smtClean="0"/>
                        <a:t>으로 끝남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xml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의 </a:t>
                      </a:r>
                      <a:r>
                        <a:rPr lang="en-US" altLang="ko-KR" sz="1000" baseline="0" dirty="0" smtClean="0"/>
                        <a:t>&lt;bean /&gt;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5877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2.X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XML</a:t>
                      </a:r>
                      <a:r>
                        <a:rPr lang="en-US" altLang="ko-KR" sz="1000" baseline="0" dirty="0" smtClean="0"/>
                        <a:t> schema based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@Transactional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&lt;</a:t>
                      </a:r>
                      <a:r>
                        <a:rPr lang="en-US" altLang="ko-KR" sz="1000" baseline="0" dirty="0" err="1" smtClean="0"/>
                        <a:t>tx:annotation-driven</a:t>
                      </a:r>
                      <a:r>
                        <a:rPr lang="en-US" altLang="ko-KR" sz="1000" baseline="0" dirty="0" smtClean="0"/>
                        <a:t> /&gt; 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</a:tr>
              <a:tr h="64993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2.5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Annotation</a:t>
                      </a:r>
                      <a:r>
                        <a:rPr lang="en-US" altLang="ko-KR" sz="1000" baseline="0" dirty="0" smtClean="0"/>
                        <a:t> based configuration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@Service</a:t>
                      </a:r>
                      <a:r>
                        <a:rPr lang="en-US" altLang="ko-KR" sz="1000" baseline="0" dirty="0" smtClean="0"/>
                        <a:t>, @Repository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&lt;</a:t>
                      </a:r>
                      <a:r>
                        <a:rPr lang="en-US" altLang="ko-KR" sz="1000" baseline="0" dirty="0" err="1" smtClean="0"/>
                        <a:t>context:component-scan</a:t>
                      </a:r>
                      <a:r>
                        <a:rPr lang="en-US" altLang="ko-KR" sz="1000" baseline="0" dirty="0" smtClean="0"/>
                        <a:t> base-package=“</a:t>
                      </a:r>
                      <a:r>
                        <a:rPr lang="mr-IN" altLang="ko-KR" sz="1000" baseline="0" dirty="0" smtClean="0"/>
                        <a:t>…</a:t>
                      </a:r>
                      <a:r>
                        <a:rPr lang="en-US" altLang="ko-KR" sz="1000" baseline="0" dirty="0" smtClean="0"/>
                        <a:t>” /&gt;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5877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3.0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Java based</a:t>
                      </a:r>
                      <a:r>
                        <a:rPr lang="en-US" altLang="ko-KR" sz="1000" baseline="0" dirty="0" smtClean="0"/>
                        <a:t> container configuration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@Configuration</a:t>
                      </a:r>
                      <a:endParaRPr lang="en-US" altLang="ko-KR" sz="1000" baseline="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@Bean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5877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3.1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Code</a:t>
                      </a:r>
                      <a:r>
                        <a:rPr lang="en-US" altLang="ko-KR" sz="1000" baseline="0" dirty="0" smtClean="0"/>
                        <a:t> equivalents for Spring’s XML namespace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EnableTransactionManagement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@</a:t>
                      </a:r>
                      <a:r>
                        <a:rPr lang="en-US" altLang="ko-KR" sz="1000" baseline="0" dirty="0" err="1" smtClean="0"/>
                        <a:t>EnableAutoConfiguration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9"/>
          <p:cNvSpPr txBox="1"/>
          <p:nvPr/>
        </p:nvSpPr>
        <p:spPr>
          <a:xfrm>
            <a:off x="1256251" y="1645912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버전 이전까지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간의 연결들은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 기록해야 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크기가 너무 방대해 지면 관리가 힘들어 지는 문제 발생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2.5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버전 이후에는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@Component, @Controller,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등의 어노테이션으로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코드에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등록하는 방법으로 변경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상당수의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코드가 줄어드는 효과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89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사용하여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설정하고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AnnotrationConfigApplicationContext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생성함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5778" y="2420888"/>
            <a:ext cx="7898670" cy="12241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05778" y="2420888"/>
            <a:ext cx="7898670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XML</a:t>
            </a:r>
            <a:r>
              <a:rPr kumimoji="1" lang="ko-KR" altLang="en-US" sz="1200" dirty="0" smtClean="0"/>
              <a:t>에서의 </a:t>
            </a:r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설정 방식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742182"/>
            <a:ext cx="6264696" cy="8200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5778" y="3750294"/>
            <a:ext cx="7898670" cy="2487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05778" y="3750294"/>
            <a:ext cx="7898670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Java Configuration</a:t>
            </a:r>
            <a:r>
              <a:rPr kumimoji="1" lang="ko-KR" altLang="en-US" sz="1200" dirty="0" smtClean="0"/>
              <a:t> 에서의 </a:t>
            </a:r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설정 방식</a:t>
            </a:r>
            <a:endParaRPr kumimoji="1"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91" y="4005064"/>
            <a:ext cx="4979018" cy="21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Scan Components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AnnotationConfigApplicationContext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에는 컴포넌트 스캔 기능을 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scan(String </a:t>
            </a:r>
            <a:r>
              <a:rPr lang="mr-IN" altLang="ko-KR" sz="1400" spc="-20" dirty="0" smtClean="0">
                <a:latin typeface="맑은 고딕" pitchFamily="50" charset="-127"/>
                <a:ea typeface="맑은 고딕" pitchFamily="50" charset="-127"/>
              </a:rPr>
              <a:t>…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메소드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5778" y="2420888"/>
            <a:ext cx="7898670" cy="12241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05778" y="2420888"/>
            <a:ext cx="7898670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XML</a:t>
            </a:r>
            <a:r>
              <a:rPr kumimoji="1" lang="ko-KR" altLang="en-US" sz="1200" dirty="0" smtClean="0"/>
              <a:t>에서의 </a:t>
            </a:r>
            <a:r>
              <a:rPr kumimoji="1" lang="en-US" altLang="ko-KR" sz="1200" dirty="0" smtClean="0"/>
              <a:t>Component </a:t>
            </a:r>
            <a:r>
              <a:rPr kumimoji="1" lang="ko-KR" altLang="en-US" sz="1200" dirty="0" smtClean="0"/>
              <a:t>스캔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방식</a:t>
            </a:r>
            <a:endParaRPr kumimoji="1"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05778" y="3750294"/>
            <a:ext cx="7898670" cy="1910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05778" y="3750294"/>
            <a:ext cx="7898670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Java Configuration</a:t>
            </a:r>
            <a:r>
              <a:rPr kumimoji="1" lang="ko-KR" altLang="en-US" sz="1200" dirty="0" smtClean="0"/>
              <a:t> 에서의 </a:t>
            </a:r>
            <a:r>
              <a:rPr kumimoji="1" lang="en-US" altLang="ko-KR" sz="1200" dirty="0" smtClean="0"/>
              <a:t>Component </a:t>
            </a:r>
            <a:r>
              <a:rPr kumimoji="1" lang="ko-KR" altLang="en-US" sz="1200" dirty="0" smtClean="0"/>
              <a:t>스캔 방식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691843"/>
            <a:ext cx="6224488" cy="850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38037"/>
            <a:ext cx="7488832" cy="12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14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Scan Components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하위 패키지를 스캔하는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코드는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ComponentScan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어노테이션으로 대체 가능함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3748518" cy="18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40" y="2632738"/>
            <a:ext cx="5040560" cy="2092406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148856" y="4848447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XML</a:t>
            </a:r>
            <a:r>
              <a:rPr kumimoji="1" lang="ko-KR" altLang="en-US" sz="1200" dirty="0" smtClean="0"/>
              <a:t> 방식의</a:t>
            </a:r>
            <a:r>
              <a:rPr kumimoji="1" lang="en-US" altLang="ko-KR" sz="1200" dirty="0" smtClean="0"/>
              <a:t> </a:t>
            </a:r>
            <a:r>
              <a:rPr kumimoji="1" lang="en-US" altLang="ko-KR" sz="1200" dirty="0" err="1" smtClean="0"/>
              <a:t>ComponentScan</a:t>
            </a:r>
            <a:endParaRPr kumimoji="1" lang="ko-KR" altLang="en-US" sz="12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210493" y="4848447"/>
            <a:ext cx="268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/>
              <a:t>@</a:t>
            </a:r>
            <a:r>
              <a:rPr kumimoji="1" lang="en-US" altLang="ko-KR" sz="1200" dirty="0" err="1" smtClean="0"/>
              <a:t>ComponentScan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을 통한 스캔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702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Spring Framework?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Import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파일에서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 모듈화를 위해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&lt;import /&gt;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사용하지만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@Import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어노테이션은 다른 설정 클래스에서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설정을 로드함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많인 수의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클래스를 기억해야 하는 대신 하나의 클래스만 다루면 되는 장점이 생겨 인스턴스화를 단순화 시킬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5778" y="3105955"/>
            <a:ext cx="7898670" cy="3007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05778" y="3105955"/>
            <a:ext cx="7898670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Java Configuration</a:t>
            </a:r>
            <a:r>
              <a:rPr kumimoji="1" lang="ko-KR" altLang="en-US" sz="1200" dirty="0" smtClean="0"/>
              <a:t> 에서의 </a:t>
            </a:r>
            <a:r>
              <a:rPr kumimoji="1" lang="en-US" altLang="ko-KR" sz="1200" dirty="0" smtClean="0"/>
              <a:t>Component </a:t>
            </a:r>
            <a:r>
              <a:rPr kumimoji="1" lang="ko-KR" altLang="en-US" sz="1200" dirty="0" smtClean="0"/>
              <a:t>스캔 방식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06" y="3513395"/>
            <a:ext cx="2009855" cy="14114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737" y="3520329"/>
            <a:ext cx="1530526" cy="14044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6" y="5007005"/>
            <a:ext cx="5715000" cy="889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50737" y="3645024"/>
            <a:ext cx="1529337" cy="182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5415902" y="3486488"/>
            <a:ext cx="3414717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dirty="0" smtClean="0"/>
              <a:t>다수의 </a:t>
            </a:r>
            <a:r>
              <a:rPr kumimoji="1" lang="en-US" altLang="ko-KR" sz="1000" dirty="0" smtClean="0"/>
              <a:t>Import </a:t>
            </a:r>
            <a:r>
              <a:rPr kumimoji="1" lang="ko-KR" altLang="en-US" sz="1000" dirty="0" smtClean="0"/>
              <a:t>발생 시</a:t>
            </a:r>
            <a:endParaRPr kumimoji="1" lang="en-US" altLang="ko-KR" sz="1000" dirty="0" smtClean="0"/>
          </a:p>
          <a:p>
            <a:pPr>
              <a:lnSpc>
                <a:spcPct val="150000"/>
              </a:lnSpc>
            </a:pPr>
            <a:r>
              <a:rPr kumimoji="1" lang="en-US" altLang="ko-KR" sz="1000" dirty="0" smtClean="0"/>
              <a:t>@Import ({</a:t>
            </a:r>
            <a:r>
              <a:rPr kumimoji="1" lang="en-US" altLang="ko-KR" sz="1000" dirty="0" err="1" smtClean="0"/>
              <a:t>Aconfig.class</a:t>
            </a:r>
            <a:r>
              <a:rPr kumimoji="1" lang="en-US" altLang="ko-KR" sz="1000" dirty="0" smtClean="0"/>
              <a:t>, </a:t>
            </a:r>
            <a:r>
              <a:rPr kumimoji="1" lang="en-US" altLang="ko-KR" sz="1000" dirty="0" err="1" smtClean="0"/>
              <a:t>Bconfig.class</a:t>
            </a:r>
            <a:r>
              <a:rPr kumimoji="1" lang="en-US" altLang="ko-KR" sz="1000" dirty="0" smtClean="0"/>
              <a:t>, </a:t>
            </a:r>
            <a:r>
              <a:rPr kumimoji="1" lang="en-US" altLang="ko-KR" sz="1000" dirty="0" err="1" smtClean="0"/>
              <a:t>Cconfig.class</a:t>
            </a:r>
            <a:r>
              <a:rPr kumimoji="1" lang="en-US" altLang="ko-KR" sz="1000" dirty="0" smtClean="0"/>
              <a:t> </a:t>
            </a:r>
            <a:r>
              <a:rPr kumimoji="1" lang="mr-IN" altLang="ko-KR" sz="1000" dirty="0" smtClean="0"/>
              <a:t>…</a:t>
            </a:r>
            <a:r>
              <a:rPr kumimoji="1" lang="en-US" altLang="ko-KR" sz="1000" dirty="0" smtClean="0"/>
              <a:t>})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7712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Scope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@Scope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어노테이션을 사용하여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Scope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설정할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128686"/>
            <a:ext cx="431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57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Profile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Profile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어노테이션을 사용하여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Profile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설정을 대체할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848018" y="6381328"/>
            <a:ext cx="4756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</a:t>
            </a:r>
            <a:r>
              <a:rPr kumimoji="1" lang="ko-KR" altLang="en-US" sz="1000" dirty="0" smtClean="0"/>
              <a:t>참고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/>
              <a:t>https://</a:t>
            </a:r>
            <a:r>
              <a:rPr kumimoji="1" lang="en-US" altLang="ko-KR" sz="1000" dirty="0" err="1"/>
              <a:t>spring.io</a:t>
            </a:r>
            <a:r>
              <a:rPr kumimoji="1" lang="en-US" altLang="ko-KR" sz="1000" dirty="0"/>
              <a:t>/blog/2011/02/14/spring-3-1-m1-introducing-profile/</a:t>
            </a:r>
            <a:endParaRPr kumimoji="1"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1" y="2125732"/>
            <a:ext cx="4249655" cy="2176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1" y="4396099"/>
            <a:ext cx="4249655" cy="165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12" y="3766736"/>
            <a:ext cx="4392488" cy="107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PropertySource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에서는 변경될 여지가 있고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정적인 설정 값들을 외부 설정 파일로 관리하고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PropertySource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어노테이션을 사용하여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사용자 별도로 생성한 환경변수를 설정할 수 있도록 지원함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application.properties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지원 제공중인 환경변수들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924944"/>
            <a:ext cx="7020272" cy="2106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텍스트 상자 8"/>
          <p:cNvSpPr txBox="1"/>
          <p:nvPr/>
        </p:nvSpPr>
        <p:spPr>
          <a:xfrm>
            <a:off x="1158949" y="5146158"/>
            <a:ext cx="2591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예시로 든 </a:t>
            </a:r>
            <a:r>
              <a:rPr kumimoji="1" lang="en-US" altLang="ko-KR" sz="1200" dirty="0" smtClean="0"/>
              <a:t>Property </a:t>
            </a:r>
            <a:r>
              <a:rPr kumimoji="1" lang="ko-KR" altLang="en-US" sz="1200" dirty="0" smtClean="0"/>
              <a:t>설정 정보들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7401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PropertySource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PropertySource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기록된 순서대로 환경변수를 로드함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Classpath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내부 테스트용으로 사용할 환경변수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File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에는 외부 설정파일로 다소 민간함 요소들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(Ex, Id, PW)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들을 저장하도록 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/>
          <a:stretch/>
        </p:blipFill>
        <p:spPr>
          <a:xfrm>
            <a:off x="1461318" y="3068959"/>
            <a:ext cx="6221363" cy="1925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텍스트 상자 8"/>
          <p:cNvSpPr txBox="1"/>
          <p:nvPr/>
        </p:nvSpPr>
        <p:spPr>
          <a:xfrm>
            <a:off x="1461318" y="5078185"/>
            <a:ext cx="3557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@</a:t>
            </a:r>
            <a:r>
              <a:rPr kumimoji="1" lang="en-US" altLang="ko-KR" sz="1200" dirty="0" err="1" smtClean="0"/>
              <a:t>PropertySource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를 사용하여 </a:t>
            </a:r>
            <a:r>
              <a:rPr kumimoji="1" lang="en-US" altLang="ko-KR" sz="1200" dirty="0" smtClean="0"/>
              <a:t>Property</a:t>
            </a:r>
            <a:r>
              <a:rPr kumimoji="1" lang="ko-KR" altLang="en-US" sz="1200" dirty="0" smtClean="0"/>
              <a:t> 설정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423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 Java Configuration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Java Configuration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PropertySource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환경변수를 사용하는 각 서비스 계층에서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@Value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어노테이션을 직접 호출해도 참조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통합관리를 위해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@Component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하나 만들고 관리하는 것이 효율적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79" y="2438760"/>
            <a:ext cx="4574242" cy="3506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2284879" y="5980792"/>
            <a:ext cx="2972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환경변수를 위한 </a:t>
            </a:r>
            <a:r>
              <a:rPr kumimoji="1" lang="en-US" altLang="ko-KR" sz="1200" dirty="0" smtClean="0"/>
              <a:t>@Component </a:t>
            </a:r>
            <a:r>
              <a:rPr kumimoji="1" lang="ko-KR" altLang="en-US" sz="1200" dirty="0" smtClean="0"/>
              <a:t>생성</a:t>
            </a:r>
            <a:endParaRPr kumimoji="1" lang="ko-KR" altLang="en-US" sz="12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012198" y="6453336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</a:t>
            </a:r>
            <a:r>
              <a:rPr kumimoji="1" lang="ko-KR" altLang="en-US" sz="1000" dirty="0" smtClean="0"/>
              <a:t>참고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/>
              <a:t>http://</a:t>
            </a:r>
            <a:r>
              <a:rPr kumimoji="1" lang="en-US" altLang="ko-KR" sz="1000" dirty="0" err="1"/>
              <a:t>kingbbode.tistory.com</a:t>
            </a:r>
            <a:r>
              <a:rPr kumimoji="1" lang="en-US" altLang="ko-KR" sz="1000" dirty="0"/>
              <a:t>/21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5872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4.  More Things</a:t>
            </a:r>
            <a:endParaRPr lang="en-US" altLang="ko-KR" sz="40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34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4. 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More Things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Field Injection vs Constructor Injection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차이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56251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의존 관계를 주입하는 역할을 수행함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(Field, Constructor)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Constructor Injection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 비해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Field Injection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방식의 단점이 존재하므로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Field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방식을 권하지 않음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259632" y="6453336"/>
            <a:ext cx="7475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</a:t>
            </a:r>
            <a:r>
              <a:rPr kumimoji="1" lang="ko-KR" altLang="en-US" sz="1000" dirty="0" smtClean="0"/>
              <a:t>참고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/>
              <a:t>http://</a:t>
            </a:r>
            <a:r>
              <a:rPr kumimoji="1" lang="en-US" altLang="ko-KR" sz="1000" dirty="0" err="1"/>
              <a:t>crossbreeze.github.io</a:t>
            </a:r>
            <a:r>
              <a:rPr kumimoji="1" lang="en-US" altLang="ko-KR" sz="1000" dirty="0"/>
              <a:t>/blog/2014/04/08/field-injection-vs-constructor-injection-with-java-springs-at-autowired/</a:t>
            </a:r>
            <a:endParaRPr kumimoji="1" lang="ko-KR" altLang="en-US" sz="1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93645"/>
              </p:ext>
            </p:extLst>
          </p:nvPr>
        </p:nvGraphicFramePr>
        <p:xfrm>
          <a:off x="899592" y="2824402"/>
          <a:ext cx="7704856" cy="295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5688632"/>
              </a:tblGrid>
              <a:tr h="1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Field</a:t>
                      </a:r>
                      <a:r>
                        <a:rPr lang="en-US" altLang="ko-KR" sz="1000" baseline="0" dirty="0" smtClean="0"/>
                        <a:t> Injection </a:t>
                      </a:r>
                      <a:r>
                        <a:rPr lang="ko-KR" altLang="en-US" sz="1000" baseline="0" dirty="0" smtClean="0"/>
                        <a:t>의 </a:t>
                      </a:r>
                      <a:r>
                        <a:rPr lang="ko-KR" altLang="en-US" sz="1000" dirty="0" smtClean="0"/>
                        <a:t>단점 요인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73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객체 재주입이 가능함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객체의 재주입을 하려면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Setter </a:t>
                      </a:r>
                      <a:r>
                        <a:rPr lang="ko-KR" altLang="en-US" sz="1000" dirty="0" smtClean="0"/>
                        <a:t>가 호출되는 위치를 알고 객체가 어떤 상태에 있는지 등을 컨트롤 해야 하는 문제가 발생함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4737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순환 종속성을 만들 가능성 존재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Constructor</a:t>
                      </a:r>
                      <a:r>
                        <a:rPr lang="en-US" altLang="ko-KR" sz="1000" baseline="0" dirty="0" smtClean="0"/>
                        <a:t> Injection </a:t>
                      </a:r>
                      <a:r>
                        <a:rPr lang="ko-KR" altLang="en-US" sz="1000" baseline="0" dirty="0" smtClean="0"/>
                        <a:t>을 사용 시 순환 종속성이 발생하지 않기에 잠재적인 문제를 피해갈 수 있음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smtClean="0"/>
                        <a:t>Setter</a:t>
                      </a:r>
                      <a:r>
                        <a:rPr lang="ko-KR" altLang="en-US" sz="1000" b="1" dirty="0" smtClean="0"/>
                        <a:t>를 통해 </a:t>
                      </a:r>
                      <a:endParaRPr lang="en-US" altLang="ko-KR" sz="1000" b="1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다수의 객체를 주입 가능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Constructor</a:t>
                      </a:r>
                      <a:r>
                        <a:rPr lang="en-US" altLang="ko-KR" sz="1000" baseline="0" dirty="0" smtClean="0"/>
                        <a:t> Injection </a:t>
                      </a:r>
                      <a:r>
                        <a:rPr lang="ko-KR" altLang="en-US" sz="1000" baseline="0" dirty="0" smtClean="0"/>
                        <a:t>방식을 사용할 시 코드가 </a:t>
                      </a:r>
                      <a:r>
                        <a:rPr lang="en-US" altLang="ko-KR" sz="1000" baseline="0" dirty="0" smtClean="0"/>
                        <a:t>refactoring </a:t>
                      </a:r>
                      <a:r>
                        <a:rPr lang="ko-KR" altLang="en-US" sz="1000" baseline="0" dirty="0" smtClean="0"/>
                        <a:t>이 필요하다는 점을 보여주는 요인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</a:t>
                      </a:r>
                      <a:r>
                        <a:rPr lang="ko-KR" altLang="en-US" sz="1000" baseline="0" dirty="0" smtClean="0">
                          <a:sym typeface="Wingdings"/>
                        </a:rPr>
                        <a:t> 다수의 객체 주입은 한 클래스에서 많은 역할을 수행하고 있다는 의미임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0204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smtClean="0"/>
                        <a:t>Test</a:t>
                      </a:r>
                      <a:r>
                        <a:rPr lang="en-US" altLang="ko-KR" sz="1000" b="1" baseline="0" dirty="0" smtClean="0"/>
                        <a:t> </a:t>
                      </a:r>
                      <a:r>
                        <a:rPr lang="ko-KR" altLang="en-US" sz="1000" b="1" baseline="0" dirty="0" smtClean="0"/>
                        <a:t>코드 작성이 힘듬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Field</a:t>
                      </a:r>
                      <a:r>
                        <a:rPr lang="en-US" altLang="ko-KR" sz="1000" baseline="0" dirty="0" smtClean="0"/>
                        <a:t> Injection </a:t>
                      </a:r>
                      <a:r>
                        <a:rPr lang="ko-KR" altLang="en-US" sz="1000" baseline="0" dirty="0" smtClean="0"/>
                        <a:t>을 사용하여 테스트 코드를 동작시키기 위해선 </a:t>
                      </a:r>
                      <a:r>
                        <a:rPr lang="en-US" altLang="ko-KR" sz="1000" baseline="0" dirty="0" smtClean="0"/>
                        <a:t>Spring </a:t>
                      </a:r>
                      <a:r>
                        <a:rPr lang="ko-KR" altLang="en-US" sz="1000" baseline="0" dirty="0" smtClean="0"/>
                        <a:t>설정파일을 모두 읽어야 함 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경우에 따라 오래걸리는 작업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Constructor Injection </a:t>
                      </a:r>
                      <a:r>
                        <a:rPr lang="ko-KR" altLang="en-US" sz="1000" baseline="0" dirty="0" smtClean="0"/>
                        <a:t>을 사용할 경우 미리 </a:t>
                      </a:r>
                      <a:r>
                        <a:rPr lang="en-US" altLang="ko-KR" sz="1000" baseline="0" dirty="0" smtClean="0"/>
                        <a:t>Mock </a:t>
                      </a:r>
                      <a:r>
                        <a:rPr lang="ko-KR" altLang="en-US" sz="1000" baseline="0" dirty="0" smtClean="0"/>
                        <a:t>객체를 생성하여 쓸 수 있고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올바른 의존 관계가 이루어 졌는지 </a:t>
                      </a:r>
                      <a:r>
                        <a:rPr lang="en-US" altLang="ko-KR" sz="1000" baseline="0" dirty="0" smtClean="0"/>
                        <a:t>Compile </a:t>
                      </a:r>
                      <a:r>
                        <a:rPr lang="ko-KR" altLang="en-US" sz="1000" baseline="0" dirty="0" smtClean="0"/>
                        <a:t>단계에서 확인이 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53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언어 기반의 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Framework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개발에 주로 사용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비즈니스 로직 구현에 좀 더 집중할 수 있도록 개발 인프라를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제공함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705778" y="2941635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핵심 기능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3432181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주입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(DI; Dependency Injection)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제어 반전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; Inversion of Control)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관점지향 프로그래밍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(AOP; Aspect-Oriented Programming)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MVC 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RESTful Web Service F/W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JDBC(DB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연결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), JPA(DB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API), JMS(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메세지 송수신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데이터 접근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F/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Main Components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2495790"/>
            <a:ext cx="2533735" cy="1861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298727" y="4500868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Spring Main Components</a:t>
            </a:r>
            <a:endParaRPr kumimoji="1"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245"/>
              </p:ext>
            </p:extLst>
          </p:nvPr>
        </p:nvGraphicFramePr>
        <p:xfrm>
          <a:off x="2915816" y="1844824"/>
          <a:ext cx="60960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POJO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(Plain</a:t>
                      </a:r>
                      <a:r>
                        <a:rPr lang="en-US" altLang="ko-KR" sz="1200" b="0" baseline="0" dirty="0" smtClean="0"/>
                        <a:t>-old Java Object)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특정 </a:t>
                      </a:r>
                      <a:r>
                        <a:rPr lang="en-US" altLang="ko-KR" sz="1200" dirty="0" smtClean="0"/>
                        <a:t>API(Servlet,</a:t>
                      </a:r>
                      <a:r>
                        <a:rPr lang="en-US" altLang="ko-KR" sz="1200" baseline="0" dirty="0" smtClean="0"/>
                        <a:t> EJB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에 구속받지 않고 </a:t>
                      </a:r>
                      <a:r>
                        <a:rPr lang="en-US" altLang="ko-KR" sz="1200" baseline="0" dirty="0" smtClean="0"/>
                        <a:t>Java Object </a:t>
                      </a:r>
                      <a:r>
                        <a:rPr lang="ko-KR" altLang="en-US" sz="1200" baseline="0" dirty="0" smtClean="0"/>
                        <a:t>를 구현할 수 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이식성과 테스트 효율이 높아지는 장점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AOP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트랜젝션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예외 등의 로직을 공통으로 처리할 수 있게 함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로직과 공통 로직을 분리할 수 있는 장점 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PSA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(Portable Service</a:t>
                      </a:r>
                      <a:r>
                        <a:rPr lang="en-US" altLang="ko-KR" sz="1200" b="0" baseline="0" dirty="0" smtClean="0"/>
                        <a:t> Abstraction)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외 모듈을 사용함에 있어 별도의 추상화 레이어를 제공함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실제 구현할 시 모듈의 의존 없이 프로그램에 집중 할 수 있는 장점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47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4000" b="1" spc="-10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48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타 객체에 대한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종속성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소스코드 내부에서 하드코딩이 아닌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b="1" u="sng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소스코드 외부에서 설정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하게 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모든 종류의 작업을 사용하는 쪽에서 제어함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프로그램의 유연성과 확장성 확대를 향상시키는 효과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62149"/>
              </p:ext>
            </p:extLst>
          </p:nvPr>
        </p:nvGraphicFramePr>
        <p:xfrm>
          <a:off x="1196190" y="2996952"/>
          <a:ext cx="7480266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830"/>
                <a:gridCol w="580143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err="1" smtClean="0"/>
                        <a:t>IoC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baseline="0" dirty="0" smtClean="0"/>
                        <a:t>(Inversion of Control)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기존 자바 개발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객체를 생성하고 서로간의 의존 관계를 연결하는 주도권은 어플리케이션에 있었음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객체의 생명주기를 </a:t>
                      </a:r>
                      <a:r>
                        <a:rPr lang="en-US" altLang="ko-KR" sz="1200" baseline="0" dirty="0" smtClean="0"/>
                        <a:t>Container </a:t>
                      </a:r>
                      <a:r>
                        <a:rPr lang="ko-KR" altLang="en-US" sz="1200" baseline="0" dirty="0" smtClean="0"/>
                        <a:t>들이 담당함으로써 객체에 대한 제어권이 바뀌었다는 의미로 </a:t>
                      </a:r>
                      <a:r>
                        <a:rPr lang="en-US" altLang="ko-KR" sz="1200" baseline="0" dirty="0" err="1" smtClean="0"/>
                        <a:t>IoC</a:t>
                      </a:r>
                      <a:r>
                        <a:rPr lang="ko-KR" altLang="en-US" sz="1200" baseline="0" dirty="0" smtClean="0"/>
                        <a:t> 라고 지칭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DI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(Dependency</a:t>
                      </a:r>
                      <a:r>
                        <a:rPr lang="en-US" altLang="ko-KR" sz="1200" b="0" baseline="0" dirty="0" smtClean="0"/>
                        <a:t> Injection)</a:t>
                      </a:r>
                      <a:endParaRPr lang="en-US" altLang="ko-KR" sz="12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각 클래스의 사이의 의존 관계를 </a:t>
                      </a:r>
                      <a:r>
                        <a:rPr lang="ko-KR" altLang="en-US" sz="1200" baseline="0" dirty="0" smtClean="0"/>
                        <a:t>컨테이너가 자동으로 연결해 주는 것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의존관계를 자동으로 연결해주기에 개발자들이 컨테이너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에 종속되지 않아도 되는 장점이 생김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ko-KR" altLang="en-US" sz="1200" dirty="0" smtClean="0"/>
                        <a:t> 설정만 해주면 의존 관계가 형성됨 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텍스트 상자 9"/>
          <p:cNvSpPr txBox="1"/>
          <p:nvPr/>
        </p:nvSpPr>
        <p:spPr>
          <a:xfrm>
            <a:off x="1262062" y="5587573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en-US" altLang="ko-KR" sz="1200" dirty="0" err="1" smtClean="0"/>
              <a:t>IoC</a:t>
            </a:r>
            <a:r>
              <a:rPr kumimoji="1" lang="en-US" altLang="ko-KR" sz="1200" dirty="0" smtClean="0"/>
              <a:t> Container </a:t>
            </a:r>
            <a:r>
              <a:rPr kumimoji="1" lang="ko-KR" altLang="en-US" sz="1200" dirty="0" smtClean="0"/>
              <a:t>의 주요 개념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388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2051720" y="1174473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파일 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객체의 생성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등의 제어를 하는 것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7540"/>
              </p:ext>
            </p:extLst>
          </p:nvPr>
        </p:nvGraphicFramePr>
        <p:xfrm>
          <a:off x="395536" y="1628800"/>
          <a:ext cx="8424936" cy="457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4680520"/>
                <a:gridCol w="28083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객체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호출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개념도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49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클래스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클래스 내에 선언과 구현이 동일 위치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다양한 형태로 변경 불가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인터페이스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교체가 용이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 시 호출 클래스의 코드 변경이 필요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팩토리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변경 시 팩토리 만 변경 필요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호출 클래스가 팩토리에 의존함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/>
                        <a:t>IoC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실행시점에 조립기에 의해 클래스 간의 관계가 형성됨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외부요소에 의한 의존성 삽입을 뜻해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b="1" dirty="0" err="1" smtClean="0"/>
                        <a:t>IoC</a:t>
                      </a:r>
                      <a:r>
                        <a:rPr lang="en-US" altLang="ko-KR" sz="1000" b="1" baseline="0" dirty="0" smtClean="0"/>
                        <a:t> </a:t>
                      </a:r>
                      <a:r>
                        <a:rPr lang="ko-KR" altLang="en-US" sz="1000" b="1" baseline="0" dirty="0" smtClean="0"/>
                        <a:t>를 </a:t>
                      </a:r>
                      <a:r>
                        <a:rPr lang="en-US" altLang="ko-KR" sz="1000" b="1" baseline="0" dirty="0" smtClean="0"/>
                        <a:t>DI </a:t>
                      </a:r>
                      <a:r>
                        <a:rPr lang="ko-KR" altLang="en-US" sz="1000" b="1" baseline="0" dirty="0" smtClean="0"/>
                        <a:t>라는 표현으로 사용</a:t>
                      </a:r>
                      <a:endParaRPr lang="en-US" altLang="ko-KR" sz="1000" b="1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stCxn id="63" idx="3"/>
            <a:endCxn id="96" idx="1"/>
          </p:cNvCxnSpPr>
          <p:nvPr/>
        </p:nvCxnSpPr>
        <p:spPr>
          <a:xfrm flipV="1">
            <a:off x="2545544" y="2396302"/>
            <a:ext cx="2076984" cy="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966491" y="2147982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사용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26" name="직선 화살표 연결선 25"/>
          <p:cNvCxnSpPr>
            <a:stCxn id="64" idx="3"/>
            <a:endCxn id="27" idx="1"/>
          </p:cNvCxnSpPr>
          <p:nvPr/>
        </p:nvCxnSpPr>
        <p:spPr>
          <a:xfrm flipV="1">
            <a:off x="2545364" y="3085717"/>
            <a:ext cx="2079757" cy="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5121" y="2947260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3444185" y="28406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625121" y="3627129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3205337" y="3485569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64" idx="2"/>
            <a:endCxn id="31" idx="1"/>
          </p:cNvCxnSpPr>
          <p:nvPr/>
        </p:nvCxnSpPr>
        <p:spPr>
          <a:xfrm rot="16200000" flipH="1">
            <a:off x="3105050" y="2243120"/>
            <a:ext cx="536845" cy="25032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1" idx="0"/>
            <a:endCxn id="27" idx="2"/>
          </p:cNvCxnSpPr>
          <p:nvPr/>
        </p:nvCxnSpPr>
        <p:spPr>
          <a:xfrm flipV="1">
            <a:off x="5048661" y="3224174"/>
            <a:ext cx="0" cy="40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5051765" y="330776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cxnSp>
        <p:nvCxnSpPr>
          <p:cNvPr id="49" name="직선 화살표 연결선 48"/>
          <p:cNvCxnSpPr>
            <a:endCxn id="50" idx="1"/>
          </p:cNvCxnSpPr>
          <p:nvPr/>
        </p:nvCxnSpPr>
        <p:spPr>
          <a:xfrm flipV="1">
            <a:off x="2282341" y="4215171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610922" y="4076714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51" name="직사각형 50"/>
          <p:cNvSpPr/>
          <p:nvPr/>
        </p:nvSpPr>
        <p:spPr>
          <a:xfrm>
            <a:off x="4610922" y="4714907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3364866" y="46150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54" name="직선 화살표 연결선 53"/>
          <p:cNvCxnSpPr>
            <a:stCxn id="51" idx="0"/>
            <a:endCxn id="50" idx="2"/>
          </p:cNvCxnSpPr>
          <p:nvPr/>
        </p:nvCxnSpPr>
        <p:spPr>
          <a:xfrm flipV="1">
            <a:off x="5034462" y="4353628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5037566" y="443722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1694076" y="4713418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팩토리</a:t>
            </a:r>
            <a:endParaRPr kumimoji="1" lang="ko-KR" altLang="en-US" sz="950" dirty="0"/>
          </a:p>
        </p:txBody>
      </p:sp>
      <p:cxnSp>
        <p:nvCxnSpPr>
          <p:cNvPr id="58" name="직선 화살표 연결선 57"/>
          <p:cNvCxnSpPr>
            <a:stCxn id="61" idx="2"/>
            <a:endCxn id="57" idx="0"/>
          </p:cNvCxnSpPr>
          <p:nvPr/>
        </p:nvCxnSpPr>
        <p:spPr>
          <a:xfrm>
            <a:off x="2117616" y="4353628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694076" y="4076714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3" name="직사각형 62"/>
          <p:cNvSpPr/>
          <p:nvPr/>
        </p:nvSpPr>
        <p:spPr>
          <a:xfrm>
            <a:off x="1698464" y="2260715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4" name="직사각형 63"/>
          <p:cNvSpPr/>
          <p:nvPr/>
        </p:nvSpPr>
        <p:spPr>
          <a:xfrm>
            <a:off x="1698284" y="2949433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73" name="직선 화살표 연결선 72"/>
          <p:cNvCxnSpPr>
            <a:stCxn id="57" idx="3"/>
            <a:endCxn id="51" idx="1"/>
          </p:cNvCxnSpPr>
          <p:nvPr/>
        </p:nvCxnSpPr>
        <p:spPr>
          <a:xfrm>
            <a:off x="2541156" y="4849481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2171067" y="4394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호출</a:t>
            </a:r>
            <a:endParaRPr kumimoji="1" lang="ko-KR" altLang="en-US" sz="12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3331001" y="3989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79" name="직선 화살표 연결선 78"/>
          <p:cNvCxnSpPr>
            <a:endCxn id="80" idx="1"/>
          </p:cNvCxnSpPr>
          <p:nvPr/>
        </p:nvCxnSpPr>
        <p:spPr>
          <a:xfrm flipV="1">
            <a:off x="2282341" y="5378038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10922" y="5239581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81" name="직사각형 80"/>
          <p:cNvSpPr/>
          <p:nvPr/>
        </p:nvSpPr>
        <p:spPr>
          <a:xfrm>
            <a:off x="4610922" y="5877774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82" name="텍스트 상자 81"/>
          <p:cNvSpPr txBox="1"/>
          <p:nvPr/>
        </p:nvSpPr>
        <p:spPr>
          <a:xfrm>
            <a:off x="3364866" y="5777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83" name="직선 화살표 연결선 82"/>
          <p:cNvCxnSpPr>
            <a:stCxn id="81" idx="0"/>
            <a:endCxn id="80" idx="2"/>
          </p:cNvCxnSpPr>
          <p:nvPr/>
        </p:nvCxnSpPr>
        <p:spPr>
          <a:xfrm flipV="1">
            <a:off x="5034462" y="5516495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5037566" y="560009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85" name="직사각형 84"/>
          <p:cNvSpPr/>
          <p:nvPr/>
        </p:nvSpPr>
        <p:spPr>
          <a:xfrm>
            <a:off x="1694076" y="5876285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조립기</a:t>
            </a:r>
            <a:endParaRPr kumimoji="1" lang="ko-KR" altLang="en-US" sz="950" dirty="0"/>
          </a:p>
        </p:txBody>
      </p:sp>
      <p:sp>
        <p:nvSpPr>
          <p:cNvPr id="87" name="직사각형 86"/>
          <p:cNvSpPr/>
          <p:nvPr/>
        </p:nvSpPr>
        <p:spPr>
          <a:xfrm>
            <a:off x="1694076" y="5239581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88" name="직선 화살표 연결선 87"/>
          <p:cNvCxnSpPr>
            <a:stCxn id="85" idx="3"/>
            <a:endCxn id="81" idx="1"/>
          </p:cNvCxnSpPr>
          <p:nvPr/>
        </p:nvCxnSpPr>
        <p:spPr>
          <a:xfrm>
            <a:off x="2541156" y="6012348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상자 88"/>
          <p:cNvSpPr txBox="1"/>
          <p:nvPr/>
        </p:nvSpPr>
        <p:spPr>
          <a:xfrm>
            <a:off x="2123231" y="555775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의존성 삽입</a:t>
            </a:r>
            <a:endParaRPr kumimoji="1" lang="ko-KR" altLang="en-US" sz="1200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3331001" y="515224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91" name="직선 화살표 연결선 90"/>
          <p:cNvCxnSpPr>
            <a:stCxn id="85" idx="0"/>
            <a:endCxn id="87" idx="2"/>
          </p:cNvCxnSpPr>
          <p:nvPr/>
        </p:nvCxnSpPr>
        <p:spPr>
          <a:xfrm flipV="1">
            <a:off x="2117616" y="5516495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22528" y="2257845"/>
            <a:ext cx="847080" cy="276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구현클래스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608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Without Spring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F/W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프로그래밍에서 의존 관계는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키워드를 통해 표현이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DI(Dependency Injection)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은 외부에서 생성한 객체를 내부로 주입하는 것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의존성이 높아지면 코드 복잡도가 증가하고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유지보수가 쉽지 않음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2694732"/>
            <a:ext cx="3068109" cy="3096344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02088" y="5937625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Class diagram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37625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 코드</a:t>
            </a:r>
            <a:endParaRPr kumimoji="1" lang="ko-KR" altLang="en-US" sz="1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37" y="3068560"/>
            <a:ext cx="3848100" cy="2705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05133" y="3857160"/>
            <a:ext cx="3264710" cy="79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80312" y="3270487"/>
            <a:ext cx="1584176" cy="4227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강한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/>
            </a:r>
            <a:br>
              <a:rPr kumimoji="1" lang="en-US" altLang="ko-KR" sz="1200" dirty="0" smtClean="0">
                <a:solidFill>
                  <a:schemeClr val="tx1"/>
                </a:solidFill>
              </a:rPr>
            </a:br>
            <a:r>
              <a:rPr kumimoji="1" lang="ko-KR" altLang="en-US" sz="1200" dirty="0" smtClean="0">
                <a:solidFill>
                  <a:schemeClr val="tx1"/>
                </a:solidFill>
              </a:rPr>
              <a:t>의존 관계를 표현함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2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10304</TotalTime>
  <Words>1965</Words>
  <Application>Microsoft Macintosh PowerPoint</Application>
  <PresentationFormat>화면 슬라이드 쇼(4:3)</PresentationFormat>
  <Paragraphs>384</Paragraphs>
  <Slides>39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나눔고딕</vt:lpstr>
      <vt:lpstr>맑은 고딕</vt:lpstr>
      <vt:lpstr>Rix고딕 EB</vt:lpstr>
      <vt:lpstr>Rubrik Medium</vt:lpstr>
      <vt:lpstr>Wingdings</vt:lpstr>
      <vt:lpstr>Arial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1447</cp:revision>
  <cp:lastPrinted>2017-07-13T10:37:51Z</cp:lastPrinted>
  <dcterms:created xsi:type="dcterms:W3CDTF">2007-04-27T09:07:31Z</dcterms:created>
  <dcterms:modified xsi:type="dcterms:W3CDTF">2017-07-17T10:00:36Z</dcterms:modified>
</cp:coreProperties>
</file>